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97835af5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97835af5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g97835af50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9" name="Google Shape;59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0" name="Google Shape;60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8" name="Google Shape;68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9" name="Google Shape;69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2" name="Google Shape;72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" name="Google Shape;75;p2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" name="Google Shape;97;p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02706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chemeClr val="dk1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chemeClr val="dk1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chemeClr val="dk1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chemeClr val="dk1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chemeClr val="dk1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chemeClr val="dk1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chemeClr val="dk1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ft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1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6" name="Google Shape;246;p1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"/>
          <p:cNvSpPr txBox="1">
            <a:spLocks noGrp="1"/>
          </p:cNvSpPr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2"/>
          <p:cNvSpPr txBox="1">
            <a:spLocks noGrp="1"/>
          </p:cNvSpPr>
          <p:nvPr>
            <p:ph type="body" idx="1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52" name="Google Shape;252;p12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2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dk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6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5" name="Google Shape;145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6" name="Google Shape;146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4" name="Google Shape;154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5" name="Google Shape;155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" name="Google Shape;156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57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8" name="Google Shape;158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" name="Google Shape;161;p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3" name="Google Shape;183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02706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9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34772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marL="1371600" lvl="2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marL="3200400" lvl="6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marL="3657600" lvl="7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marL="4114800" lvl="8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5" name="Google Shape;195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6" name="Google Shape;196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4" name="Google Shape;204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5" name="Google Shape;205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" name="Google Shape;206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" name="Google Shape;207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8" name="Google Shape;208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" name="Google Shape;211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3" name="Google Shape;233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02706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B0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0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0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Google Shape;239;p10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40" name="Google Shape;240;p1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0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11" name="Google Shape;11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2" name="Google Shape;12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" name="Google Shape;20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1" name="Google Shape;21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" name="Google Shape;22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" name="Google Shape;23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" name="Google Shape;24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" name="Google Shape;27;p1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02706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niesen@archkck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"/>
          <p:cNvSpPr txBox="1">
            <a:spLocks noGrp="1"/>
          </p:cNvSpPr>
          <p:nvPr>
            <p:ph type="ctrTitle"/>
          </p:nvPr>
        </p:nvSpPr>
        <p:spPr>
          <a:xfrm>
            <a:off x="4572000" y="2708475"/>
            <a:ext cx="3647700" cy="17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Arial"/>
              <a:buNone/>
            </a:pPr>
            <a:r>
              <a:rPr lang="en-US" sz="3140" i="1"/>
              <a:t>Walking with Moms</a:t>
            </a:r>
            <a:r>
              <a:rPr lang="en-US" sz="3140"/>
              <a:t> Parish Training</a:t>
            </a:r>
            <a:endParaRPr sz="3140"/>
          </a:p>
        </p:txBody>
      </p:sp>
      <p:sp>
        <p:nvSpPr>
          <p:cNvPr id="260" name="Google Shape;260;p13"/>
          <p:cNvSpPr txBox="1">
            <a:spLocks noGrp="1"/>
          </p:cNvSpPr>
          <p:nvPr>
            <p:ph type="subTitle" idx="1"/>
          </p:nvPr>
        </p:nvSpPr>
        <p:spPr>
          <a:xfrm>
            <a:off x="4533207" y="4421075"/>
            <a:ext cx="3800143" cy="1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dirty="0"/>
              <a:t>Pro-Life Office of the Archdiocese of Kansas City in </a:t>
            </a:r>
            <a:r>
              <a:rPr lang="en-US" dirty="0" smtClean="0"/>
              <a:t>KS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68"/>
              <a:buNone/>
            </a:pPr>
            <a:endParaRPr lang="en-US" sz="12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1200" dirty="0" smtClean="0"/>
              <a:t>Deb Niesen- Pro-Life Consultant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1200" dirty="0" smtClean="0"/>
              <a:t>Ann Marie </a:t>
            </a:r>
            <a:r>
              <a:rPr lang="en-US" sz="1200" dirty="0" err="1" smtClean="0"/>
              <a:t>Alvey</a:t>
            </a:r>
            <a:r>
              <a:rPr lang="en-US" sz="1200" dirty="0" smtClean="0"/>
              <a:t> – Gabriel Project Coordinator</a:t>
            </a:r>
            <a:endParaRPr sz="1200" dirty="0"/>
          </a:p>
        </p:txBody>
      </p:sp>
      <p:pic>
        <p:nvPicPr>
          <p:cNvPr id="261" name="Google Shape;2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525" y="2309475"/>
            <a:ext cx="4267201" cy="181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>
            <a:spLocks noGrp="1"/>
          </p:cNvSpPr>
          <p:nvPr>
            <p:ph type="title"/>
          </p:nvPr>
        </p:nvSpPr>
        <p:spPr>
          <a:xfrm>
            <a:off x="1043490" y="1027665"/>
            <a:ext cx="7024744" cy="648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Best Responses</a:t>
            </a:r>
            <a:endParaRPr sz="3600"/>
          </a:p>
        </p:txBody>
      </p:sp>
      <p:sp>
        <p:nvSpPr>
          <p:cNvPr id="317" name="Google Shape;317;p21"/>
          <p:cNvSpPr txBox="1">
            <a:spLocks noGrp="1"/>
          </p:cNvSpPr>
          <p:nvPr>
            <p:ph type="body" idx="1"/>
          </p:nvPr>
        </p:nvSpPr>
        <p:spPr>
          <a:xfrm>
            <a:off x="1043492" y="1751888"/>
            <a:ext cx="6777317" cy="4080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4320" algn="l" rtl="0">
              <a:spcBef>
                <a:spcPts val="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Interactions that express kindness, patience, reassurance, calmness and acceptance.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Listening carefully </a:t>
            </a:r>
            <a:r>
              <a:rPr lang="en-US" sz="1800" i="1"/>
              <a:t>first</a:t>
            </a:r>
            <a:r>
              <a:rPr lang="en-US" sz="1800"/>
              <a:t> to verbal and non-verbal language.</a:t>
            </a:r>
            <a:endParaRPr sz="1800"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Asking open-ended, non-judgmental questions that seek clarity on what is contributing to her current problems.</a:t>
            </a:r>
            <a:endParaRPr sz="1800"/>
          </a:p>
          <a:p>
            <a:pPr marL="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Giving her </a:t>
            </a:r>
            <a:r>
              <a:rPr lang="en-US" sz="1800" b="1"/>
              <a:t>hope </a:t>
            </a:r>
            <a:r>
              <a:rPr lang="en-US" sz="1800"/>
              <a:t>by letting her know what you can do and how you can help.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2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Responses to Avoid </a:t>
            </a:r>
            <a:endParaRPr sz="3600"/>
          </a:p>
        </p:txBody>
      </p:sp>
      <p:sp>
        <p:nvSpPr>
          <p:cNvPr id="323" name="Google Shape;323;p22"/>
          <p:cNvSpPr txBox="1">
            <a:spLocks noGrp="1"/>
          </p:cNvSpPr>
          <p:nvPr>
            <p:ph type="body" idx="1"/>
          </p:nvPr>
        </p:nvSpPr>
        <p:spPr>
          <a:xfrm>
            <a:off x="1043492" y="1600200"/>
            <a:ext cx="6777317" cy="4232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4320" algn="l" rtl="0">
              <a:spcBef>
                <a:spcPts val="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Interactions that are critical, judgmental, or disrespectful - in tone of voice and choice of words</a:t>
            </a:r>
            <a:endParaRPr sz="1800"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Talking as if you know what’s best for the mom, without her input.</a:t>
            </a:r>
            <a:endParaRPr/>
          </a:p>
          <a:p>
            <a:pPr marL="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Conveying prejudices based on cultural ignorance.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sz="1800"/>
              <a:t>OR Trying to rescue her by providing all the answers.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title"/>
          </p:nvPr>
        </p:nvSpPr>
        <p:spPr>
          <a:xfrm>
            <a:off x="1043490" y="685800"/>
            <a:ext cx="7024744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Goals vs Desires</a:t>
            </a:r>
            <a:br>
              <a:rPr lang="en-US" sz="3600"/>
            </a:br>
            <a:r>
              <a:rPr lang="en-US" sz="1170"/>
              <a:t>We work towards our goals, </a:t>
            </a:r>
            <a:r>
              <a:rPr lang="en-US" sz="1170" i="1"/>
              <a:t>which we have control over.</a:t>
            </a:r>
            <a:br>
              <a:rPr lang="en-US" sz="1170" i="1"/>
            </a:br>
            <a:r>
              <a:rPr lang="en-US" sz="1170"/>
              <a:t/>
            </a:r>
            <a:br>
              <a:rPr lang="en-US" sz="1170"/>
            </a:br>
            <a:r>
              <a:rPr lang="en-US" sz="1170"/>
              <a:t>We pray about our desires, </a:t>
            </a:r>
            <a:r>
              <a:rPr lang="en-US" sz="1170" i="1"/>
              <a:t>which we have no control over</a:t>
            </a:r>
            <a:r>
              <a:rPr lang="en-US" sz="1170"/>
              <a:t>, and leave them in God’s hands</a:t>
            </a:r>
            <a:r>
              <a:rPr lang="en-US" sz="1440"/>
              <a:t/>
            </a:r>
            <a:br>
              <a:rPr lang="en-US" sz="1440"/>
            </a:br>
            <a:endParaRPr sz="1170"/>
          </a:p>
        </p:txBody>
      </p:sp>
      <p:sp>
        <p:nvSpPr>
          <p:cNvPr id="329" name="Google Shape;329;p23"/>
          <p:cNvSpPr txBox="1">
            <a:spLocks noGrp="1"/>
          </p:cNvSpPr>
          <p:nvPr>
            <p:ph type="body" idx="1"/>
          </p:nvPr>
        </p:nvSpPr>
        <p:spPr>
          <a:xfrm>
            <a:off x="990600" y="1752601"/>
            <a:ext cx="3478659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/>
              <a:t>Our Goals</a:t>
            </a:r>
            <a:endParaRPr/>
          </a:p>
        </p:txBody>
      </p:sp>
      <p:sp>
        <p:nvSpPr>
          <p:cNvPr id="330" name="Google Shape;330;p23"/>
          <p:cNvSpPr txBox="1">
            <a:spLocks noGrp="1"/>
          </p:cNvSpPr>
          <p:nvPr>
            <p:ph type="body" idx="2"/>
          </p:nvPr>
        </p:nvSpPr>
        <p:spPr>
          <a:xfrm>
            <a:off x="990600" y="2362200"/>
            <a:ext cx="3419856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4320" algn="l" rtl="0">
              <a:spcBef>
                <a:spcPts val="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Calm anxiety, provide hope, answer questions, provide resources and referrals as needed.</a:t>
            </a:r>
            <a:endParaRPr/>
          </a:p>
          <a:p>
            <a:pPr marL="342900" lvl="0" indent="-235712" algn="l" rtl="0">
              <a:spcBef>
                <a:spcPts val="160"/>
              </a:spcBef>
              <a:spcAft>
                <a:spcPts val="0"/>
              </a:spcAft>
              <a:buSzPts val="608"/>
              <a:buFont typeface="Arial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Respect the mom’s free will. Offer help but do not make decisions for her about her pregnancy or life circumstances.  That’s her job. </a:t>
            </a:r>
            <a:endParaRPr sz="1200"/>
          </a:p>
          <a:p>
            <a:pPr marL="342900" lvl="0" indent="-235712" algn="l" rtl="0">
              <a:spcBef>
                <a:spcPts val="160"/>
              </a:spcBef>
              <a:spcAft>
                <a:spcPts val="0"/>
              </a:spcAft>
              <a:buSzPts val="608"/>
              <a:buFont typeface="Arial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Remember we are here to help, not save. We don’t have all the answers.</a:t>
            </a:r>
            <a:endParaRPr/>
          </a:p>
          <a:p>
            <a:pPr marL="342900" lvl="0" indent="-235712" algn="l" rtl="0">
              <a:spcBef>
                <a:spcPts val="160"/>
              </a:spcBef>
              <a:spcAft>
                <a:spcPts val="0"/>
              </a:spcAft>
              <a:buSzPts val="608"/>
              <a:buFont typeface="Arial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Realize we have limits and are not trained to help with every problem she has.</a:t>
            </a:r>
            <a:endParaRPr/>
          </a:p>
          <a:p>
            <a:pPr marL="342900" lvl="0" indent="-235712" algn="l" rtl="0">
              <a:spcBef>
                <a:spcPts val="160"/>
              </a:spcBef>
              <a:spcAft>
                <a:spcPts val="0"/>
              </a:spcAft>
              <a:buSzPts val="608"/>
              <a:buFont typeface="Arial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Love her as Christ does, supporting her during crisis, doubt and confusion.  Just knowing she is not alone is sometimes all she might need.</a:t>
            </a:r>
            <a:endParaRPr sz="1200"/>
          </a:p>
        </p:txBody>
      </p:sp>
      <p:sp>
        <p:nvSpPr>
          <p:cNvPr id="331" name="Google Shape;331;p23"/>
          <p:cNvSpPr txBox="1">
            <a:spLocks noGrp="1"/>
          </p:cNvSpPr>
          <p:nvPr>
            <p:ph type="body" idx="3"/>
          </p:nvPr>
        </p:nvSpPr>
        <p:spPr>
          <a:xfrm>
            <a:off x="4648201" y="1752600"/>
            <a:ext cx="34193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/>
              <a:t>Our Desires</a:t>
            </a:r>
            <a:endParaRPr/>
          </a:p>
        </p:txBody>
      </p:sp>
      <p:sp>
        <p:nvSpPr>
          <p:cNvPr id="332" name="Google Shape;332;p23"/>
          <p:cNvSpPr txBox="1">
            <a:spLocks noGrp="1"/>
          </p:cNvSpPr>
          <p:nvPr>
            <p:ph type="body" idx="4"/>
          </p:nvPr>
        </p:nvSpPr>
        <p:spPr>
          <a:xfrm>
            <a:off x="4645152" y="2362200"/>
            <a:ext cx="3419856" cy="350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l" rtl="0">
              <a:spcBef>
                <a:spcPts val="0"/>
              </a:spcBef>
              <a:spcAft>
                <a:spcPts val="0"/>
              </a:spcAft>
              <a:buSzPts val="912"/>
              <a:buNone/>
            </a:pPr>
            <a:r>
              <a:rPr lang="en-US" sz="1200"/>
              <a:t>Our desires are that each mom finds or achieves:</a:t>
            </a:r>
            <a:endParaRPr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Physical health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A safe place to live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A steady job/financial stability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Healthy relationships, especially intimate    relationships – sexual integrity</a:t>
            </a:r>
            <a:endParaRPr/>
          </a:p>
          <a:p>
            <a:pPr marL="6858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Mental/emotional health</a:t>
            </a:r>
            <a:endParaRPr/>
          </a:p>
          <a:p>
            <a:pPr marL="342900" lvl="0" indent="-235712" algn="l" rtl="0">
              <a:spcBef>
                <a:spcPts val="160"/>
              </a:spcBef>
              <a:spcAft>
                <a:spcPts val="0"/>
              </a:spcAft>
              <a:buSzPts val="608"/>
              <a:buFont typeface="Arial"/>
              <a:buNone/>
            </a:pPr>
            <a:endParaRPr sz="8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Spiritual health</a:t>
            </a:r>
            <a:endParaRPr/>
          </a:p>
          <a:p>
            <a:pPr marL="68580" lvl="0" indent="0" algn="l" rtl="0">
              <a:spcBef>
                <a:spcPts val="240"/>
              </a:spcBef>
              <a:spcAft>
                <a:spcPts val="0"/>
              </a:spcAft>
              <a:buSzPts val="912"/>
              <a:buNone/>
            </a:pPr>
            <a:r>
              <a:rPr lang="en-US" sz="1200"/>
              <a:t> </a:t>
            </a:r>
            <a:endParaRPr sz="120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Char char="•"/>
            </a:pPr>
            <a:r>
              <a:rPr lang="en-US" sz="1200"/>
              <a:t>A supportive community of people who act as role models</a:t>
            </a:r>
            <a:endParaRPr/>
          </a:p>
          <a:p>
            <a:pPr marL="342900" lvl="0" indent="-216408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None/>
            </a:pP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8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339" name="Google Shape;339;p24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00" cy="350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For helping our parishes be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“An Island of Mercy in a Sea of Indifference”</a:t>
            </a:r>
            <a:endParaRPr dirty="0"/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~ Pope Francis</a:t>
            </a:r>
            <a:endParaRPr dirty="0"/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When you are ready to be a “Walking </a:t>
            </a:r>
            <a:r>
              <a:rPr lang="en-US" dirty="0"/>
              <a:t>With Moms </a:t>
            </a:r>
            <a:r>
              <a:rPr lang="en-US"/>
              <a:t>Parish</a:t>
            </a:r>
            <a:r>
              <a:rPr lang="en-US" smtClean="0"/>
              <a:t>”…</a:t>
            </a:r>
            <a:endParaRPr lang="en-US" dirty="0" smtClean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400" dirty="0" smtClean="0"/>
              <a:t>Contact Deb Niesen </a:t>
            </a:r>
            <a:r>
              <a:rPr lang="en-US" sz="1400" dirty="0" smtClean="0">
                <a:hlinkClick r:id="rId3"/>
              </a:rPr>
              <a:t>dniesen@archkck.org</a:t>
            </a:r>
            <a:endParaRPr lang="en-US" sz="1400" dirty="0" smtClean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400" dirty="0" smtClean="0"/>
              <a:t>The Pro-Life Office will create and send you marketing </a:t>
            </a:r>
            <a:r>
              <a:rPr lang="en-US" sz="1400" dirty="0"/>
              <a:t>materials to help us promote this program.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Gabriel Project?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782252"/>
            <a:ext cx="4514850" cy="3000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662" y="2323652"/>
            <a:ext cx="3534121" cy="13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A </a:t>
            </a:r>
            <a:r>
              <a:rPr lang="en-US" sz="3600" i="1"/>
              <a:t>Walking with Moms</a:t>
            </a:r>
            <a:r>
              <a:rPr lang="en-US" sz="3600"/>
              <a:t> Parish Needs:</a:t>
            </a:r>
            <a:endParaRPr sz="3600"/>
          </a:p>
        </p:txBody>
      </p:sp>
      <p:sp>
        <p:nvSpPr>
          <p:cNvPr id="268" name="Google Shape;268;p14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/>
              <a:t>1.  </a:t>
            </a:r>
            <a:r>
              <a:rPr lang="en-US" b="1"/>
              <a:t>A Trained Parish         	Admin/Staff</a:t>
            </a:r>
            <a:r>
              <a:rPr lang="en-US"/>
              <a:t>:</a:t>
            </a:r>
            <a:endParaRPr/>
          </a:p>
          <a:p>
            <a:pPr marL="114300" lvl="0" indent="0" algn="l" rtl="0">
              <a:spcBef>
                <a:spcPts val="160"/>
              </a:spcBef>
              <a:spcAft>
                <a:spcPts val="0"/>
              </a:spcAft>
              <a:buSzPts val="608"/>
              <a:buNone/>
            </a:pPr>
            <a:endParaRPr sz="8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lang="en-US"/>
              <a:t>The Archdiocese will provide this training</a:t>
            </a:r>
            <a:endParaRPr/>
          </a:p>
          <a:p>
            <a:pPr marL="571500" lvl="0" indent="-379984" algn="l" rtl="0">
              <a:spcBef>
                <a:spcPts val="320"/>
              </a:spcBef>
              <a:spcAft>
                <a:spcPts val="0"/>
              </a:spcAft>
              <a:buSzPts val="1216"/>
              <a:buFont typeface="Arial"/>
              <a:buNone/>
            </a:pPr>
            <a:endParaRPr sz="1600"/>
          </a:p>
          <a:p>
            <a:pPr marL="114300" lvl="0" indent="0" algn="l" rtl="0">
              <a:spcBef>
                <a:spcPts val="280"/>
              </a:spcBef>
              <a:spcAft>
                <a:spcPts val="0"/>
              </a:spcAft>
              <a:buSzPts val="1064"/>
              <a:buNone/>
            </a:pPr>
            <a:endParaRPr sz="1400"/>
          </a:p>
          <a:p>
            <a:pPr marL="342900" lvl="0" indent="-197104" algn="l" rtl="0">
              <a:spcBef>
                <a:spcPts val="320"/>
              </a:spcBef>
              <a:spcAft>
                <a:spcPts val="0"/>
              </a:spcAft>
              <a:buSzPts val="1216"/>
              <a:buNone/>
            </a:pPr>
            <a:endParaRPr sz="1600"/>
          </a:p>
          <a:p>
            <a:pPr marL="342900" lvl="0" indent="-197104" algn="l" rtl="0">
              <a:spcBef>
                <a:spcPts val="320"/>
              </a:spcBef>
              <a:spcAft>
                <a:spcPts val="0"/>
              </a:spcAft>
              <a:buSzPts val="1216"/>
              <a:buNone/>
            </a:pPr>
            <a:endParaRPr sz="1600"/>
          </a:p>
        </p:txBody>
      </p:sp>
      <p:sp>
        <p:nvSpPr>
          <p:cNvPr id="269" name="Google Shape;269;p14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l" rtl="0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/>
              <a:t>2.  </a:t>
            </a:r>
            <a:r>
              <a:rPr lang="en-US" b="1"/>
              <a:t>A Pro-Life       Volunteer Leader</a:t>
            </a:r>
            <a:r>
              <a:rPr lang="en-US"/>
              <a:t>:</a:t>
            </a:r>
            <a:endParaRPr/>
          </a:p>
          <a:p>
            <a:pPr marL="68580" lvl="0" indent="0" algn="l" rtl="0">
              <a:spcBef>
                <a:spcPts val="180"/>
              </a:spcBef>
              <a:spcAft>
                <a:spcPts val="0"/>
              </a:spcAft>
              <a:buSzPts val="684"/>
              <a:buNone/>
            </a:pPr>
            <a:endParaRPr sz="900"/>
          </a:p>
          <a:p>
            <a:pPr marL="68580" lvl="0" indent="0" algn="l" rtl="0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lang="en-US"/>
              <a:t>A leader who is able to establish a group of volunteers at the parish to respond to the needs of a mom.</a:t>
            </a:r>
            <a:endParaRPr/>
          </a:p>
          <a:p>
            <a:pPr marL="68580" lvl="0" indent="0" algn="l" rtl="0">
              <a:spcBef>
                <a:spcPts val="480"/>
              </a:spcBef>
              <a:spcAft>
                <a:spcPts val="0"/>
              </a:spcAft>
              <a:buSzPts val="1824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Arial"/>
              <a:buNone/>
            </a:pPr>
            <a:r>
              <a:rPr lang="en-US" sz="2880"/>
              <a:t>Walking with Moms in Rural Parishes</a:t>
            </a:r>
            <a:endParaRPr sz="2880"/>
          </a:p>
        </p:txBody>
      </p:sp>
      <p:sp>
        <p:nvSpPr>
          <p:cNvPr id="275" name="Google Shape;275;p15"/>
          <p:cNvSpPr txBox="1">
            <a:spLocks noGrp="1"/>
          </p:cNvSpPr>
          <p:nvPr>
            <p:ph type="body" idx="1"/>
          </p:nvPr>
        </p:nvSpPr>
        <p:spPr>
          <a:xfrm>
            <a:off x="1143000" y="1600201"/>
            <a:ext cx="3326259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Ways You Can Help</a:t>
            </a:r>
            <a:endParaRPr sz="2000"/>
          </a:p>
        </p:txBody>
      </p:sp>
      <p:sp>
        <p:nvSpPr>
          <p:cNvPr id="276" name="Google Shape;276;p15"/>
          <p:cNvSpPr txBox="1">
            <a:spLocks noGrp="1"/>
          </p:cNvSpPr>
          <p:nvPr>
            <p:ph type="body" idx="2"/>
          </p:nvPr>
        </p:nvSpPr>
        <p:spPr>
          <a:xfrm>
            <a:off x="990600" y="2286000"/>
            <a:ext cx="347097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l" rtl="0">
              <a:spcBef>
                <a:spcPts val="0"/>
              </a:spcBef>
              <a:spcAft>
                <a:spcPts val="0"/>
              </a:spcAft>
              <a:buSzPts val="912"/>
              <a:buNone/>
            </a:pPr>
            <a:r>
              <a:rPr lang="en-US" sz="1200" b="1" dirty="0"/>
              <a:t>Parish Admin role:</a:t>
            </a:r>
            <a:r>
              <a:rPr lang="en-US" sz="1200" dirty="0"/>
              <a:t> </a:t>
            </a:r>
            <a:endParaRPr dirty="0"/>
          </a:p>
          <a:p>
            <a:pPr marL="297180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Greet and welcome the mom</a:t>
            </a:r>
            <a:endParaRPr dirty="0"/>
          </a:p>
          <a:p>
            <a:pPr marL="297180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Complete a simple intake form</a:t>
            </a:r>
            <a:endParaRPr sz="1200" dirty="0"/>
          </a:p>
          <a:p>
            <a:pPr marL="297180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Contact the Parish Pro-Life leader and pass the intake information to her.</a:t>
            </a:r>
            <a:endParaRPr dirty="0"/>
          </a:p>
          <a:p>
            <a:pPr marL="68580" lvl="0" indent="0" algn="l" rtl="0">
              <a:spcBef>
                <a:spcPts val="210"/>
              </a:spcBef>
              <a:spcAft>
                <a:spcPts val="0"/>
              </a:spcAft>
              <a:buSzPts val="798"/>
              <a:buNone/>
            </a:pPr>
            <a:endParaRPr sz="1050" b="1" dirty="0"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ts val="912"/>
              <a:buNone/>
            </a:pPr>
            <a:r>
              <a:rPr lang="en-US" sz="1200" b="1" dirty="0"/>
              <a:t> Pro-Life Leader’s role:</a:t>
            </a: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Assist the Pro-Life Office by compiling a list of possible </a:t>
            </a:r>
            <a:r>
              <a:rPr lang="en-US" sz="1200" u="sng" dirty="0"/>
              <a:t>local</a:t>
            </a:r>
            <a:r>
              <a:rPr lang="en-US" sz="1200" dirty="0"/>
              <a:t> resources available to pregnant moms in need.  Examples</a:t>
            </a:r>
            <a:r>
              <a:rPr lang="en-US" sz="1200" dirty="0" smtClean="0"/>
              <a:t>: </a:t>
            </a:r>
            <a:r>
              <a:rPr lang="en-US" sz="1200" dirty="0"/>
              <a:t>food kitchen, crisis housing, crisis numbers, substance abuse help, counselors, Pro-life </a:t>
            </a:r>
            <a:r>
              <a:rPr lang="en-US" sz="1200" dirty="0" smtClean="0"/>
              <a:t>Doctors, affordable child care, etc.</a:t>
            </a:r>
            <a:endParaRPr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Establish a group of volunteers who are able to </a:t>
            </a:r>
            <a:r>
              <a:rPr lang="en-US" sz="1200" dirty="0" smtClean="0"/>
              <a:t>assist </a:t>
            </a:r>
            <a:r>
              <a:rPr lang="en-US" sz="1200" dirty="0"/>
              <a:t>a pregnant </a:t>
            </a:r>
            <a:r>
              <a:rPr lang="en-US" sz="1200" dirty="0" smtClean="0"/>
              <a:t>woman </a:t>
            </a:r>
            <a:r>
              <a:rPr lang="en-US" sz="1200" dirty="0"/>
              <a:t>seeking help.</a:t>
            </a: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Be the point of contact between the Parish, the </a:t>
            </a:r>
            <a:r>
              <a:rPr lang="en-US" sz="1200" dirty="0" smtClean="0"/>
              <a:t>woman, </a:t>
            </a:r>
            <a:r>
              <a:rPr lang="en-US" sz="1200" dirty="0"/>
              <a:t>and the Volunteers</a:t>
            </a:r>
            <a:endParaRPr sz="1200" dirty="0"/>
          </a:p>
          <a:p>
            <a:pPr marL="342900" lvl="0" indent="-223647" algn="l" rtl="0">
              <a:spcBef>
                <a:spcPts val="210"/>
              </a:spcBef>
              <a:spcAft>
                <a:spcPts val="0"/>
              </a:spcAft>
              <a:buSzPts val="798"/>
              <a:buNone/>
            </a:pPr>
            <a:endParaRPr sz="1050" dirty="0"/>
          </a:p>
          <a:p>
            <a:pPr marL="342900" lvl="0" indent="-223647" algn="l" rtl="0">
              <a:spcBef>
                <a:spcPts val="210"/>
              </a:spcBef>
              <a:spcAft>
                <a:spcPts val="0"/>
              </a:spcAft>
              <a:buSzPts val="798"/>
              <a:buNone/>
            </a:pPr>
            <a:endParaRPr sz="1050" dirty="0"/>
          </a:p>
          <a:p>
            <a:pPr marL="342900" lvl="0" indent="-223647" algn="l" rtl="0">
              <a:spcBef>
                <a:spcPts val="210"/>
              </a:spcBef>
              <a:spcAft>
                <a:spcPts val="0"/>
              </a:spcAft>
              <a:buSzPts val="798"/>
              <a:buNone/>
            </a:pPr>
            <a:endParaRPr sz="1050" dirty="0"/>
          </a:p>
        </p:txBody>
      </p:sp>
      <p:sp>
        <p:nvSpPr>
          <p:cNvPr id="277" name="Google Shape;277;p15"/>
          <p:cNvSpPr txBox="1">
            <a:spLocks noGrp="1"/>
          </p:cNvSpPr>
          <p:nvPr>
            <p:ph type="body" idx="3"/>
          </p:nvPr>
        </p:nvSpPr>
        <p:spPr>
          <a:xfrm>
            <a:off x="5011837" y="1676400"/>
            <a:ext cx="3055717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Steps </a:t>
            </a:r>
            <a:endParaRPr sz="2000"/>
          </a:p>
        </p:txBody>
      </p:sp>
      <p:sp>
        <p:nvSpPr>
          <p:cNvPr id="278" name="Google Shape;278;p15"/>
          <p:cNvSpPr txBox="1">
            <a:spLocks noGrp="1"/>
          </p:cNvSpPr>
          <p:nvPr>
            <p:ph type="body" idx="4"/>
          </p:nvPr>
        </p:nvSpPr>
        <p:spPr>
          <a:xfrm>
            <a:off x="4724400" y="2209800"/>
            <a:ext cx="37338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16408" algn="l" rtl="0">
              <a:spcBef>
                <a:spcPts val="0"/>
              </a:spcBef>
              <a:spcAft>
                <a:spcPts val="0"/>
              </a:spcAft>
              <a:buSzPts val="912"/>
              <a:buFont typeface="Arial"/>
              <a:buNone/>
            </a:pP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dirty="0"/>
              <a:t>Calls or walk-ins: </a:t>
            </a:r>
            <a:r>
              <a:rPr lang="en-US" sz="1200" b="1" i="1" dirty="0"/>
              <a:t>Parish Admin welcomes mom and records contact information and/or urgent needs.</a:t>
            </a:r>
            <a:endParaRPr dirty="0"/>
          </a:p>
          <a:p>
            <a:pPr marL="355092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+mj-lt"/>
              <a:buAutoNum type="arabicPeriod"/>
            </a:pP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b="1" i="1" dirty="0"/>
              <a:t>Parish Admin calls the Pro-Life leader</a:t>
            </a:r>
            <a:r>
              <a:rPr lang="en-US" sz="1200" i="1" dirty="0"/>
              <a:t> </a:t>
            </a:r>
            <a:r>
              <a:rPr lang="en-US" sz="1200" dirty="0"/>
              <a:t>and gives her the mom’s information</a:t>
            </a:r>
            <a:endParaRPr dirty="0"/>
          </a:p>
          <a:p>
            <a:pPr marL="355092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+mj-lt"/>
              <a:buAutoNum type="arabicPeriod"/>
            </a:pP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b="1" i="1" dirty="0"/>
              <a:t>Pro-Life leader contacts the mother </a:t>
            </a:r>
            <a:r>
              <a:rPr lang="en-US" sz="1200" dirty="0"/>
              <a:t>to determine how the parish can best respond to her needs.</a:t>
            </a:r>
            <a:endParaRPr dirty="0"/>
          </a:p>
          <a:p>
            <a:pPr marL="355092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+mj-lt"/>
              <a:buAutoNum type="arabicPeriod"/>
            </a:pP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b="1" i="1" dirty="0"/>
              <a:t>Pro-Life leader </a:t>
            </a:r>
            <a:r>
              <a:rPr lang="en-US" sz="1200" b="1" i="1" dirty="0" smtClean="0"/>
              <a:t>helps connect woman to local </a:t>
            </a:r>
            <a:r>
              <a:rPr lang="en-US" sz="1200" b="1" i="1" dirty="0"/>
              <a:t>resources </a:t>
            </a:r>
            <a:r>
              <a:rPr lang="en-US" sz="1200" dirty="0"/>
              <a:t>or can make calls in advance </a:t>
            </a:r>
            <a:r>
              <a:rPr lang="en-US" sz="1200" dirty="0" smtClean="0"/>
              <a:t> </a:t>
            </a:r>
            <a:r>
              <a:rPr lang="en-US" sz="1200" dirty="0"/>
              <a:t>with her.</a:t>
            </a:r>
            <a:endParaRPr dirty="0"/>
          </a:p>
          <a:p>
            <a:pPr marL="355092" lvl="0" indent="-228600" algn="l" rtl="0">
              <a:spcBef>
                <a:spcPts val="240"/>
              </a:spcBef>
              <a:spcAft>
                <a:spcPts val="0"/>
              </a:spcAft>
              <a:buSzPts val="912"/>
              <a:buFont typeface="+mj-lt"/>
              <a:buAutoNum type="arabicPeriod"/>
            </a:pPr>
            <a:endParaRPr sz="1200" dirty="0"/>
          </a:p>
          <a:p>
            <a:pPr marL="342900" lvl="0" indent="-274320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AutoNum type="arabicPeriod"/>
            </a:pPr>
            <a:r>
              <a:rPr lang="en-US" sz="1200" b="1" i="1" dirty="0"/>
              <a:t>Pro-Life leader mobilizes her parish volunteer team </a:t>
            </a:r>
            <a:r>
              <a:rPr lang="en-US" sz="1200" dirty="0"/>
              <a:t>to help the mom however they can with needs she has. Prays with and for the mom.</a:t>
            </a: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6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Walking with Moms in Metro-Area Parishes</a:t>
            </a:r>
            <a:endParaRPr sz="3600"/>
          </a:p>
        </p:txBody>
      </p:sp>
      <p:sp>
        <p:nvSpPr>
          <p:cNvPr id="284" name="Google Shape;284;p16"/>
          <p:cNvSpPr txBox="1">
            <a:spLocks noGrp="1"/>
          </p:cNvSpPr>
          <p:nvPr>
            <p:ph type="body" idx="1"/>
          </p:nvPr>
        </p:nvSpPr>
        <p:spPr>
          <a:xfrm>
            <a:off x="1412100" y="2316003"/>
            <a:ext cx="3057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Ways You Can Help</a:t>
            </a:r>
            <a:endParaRPr sz="2000"/>
          </a:p>
        </p:txBody>
      </p:sp>
      <p:sp>
        <p:nvSpPr>
          <p:cNvPr id="285" name="Google Shape;285;p16"/>
          <p:cNvSpPr txBox="1">
            <a:spLocks noGrp="1"/>
          </p:cNvSpPr>
          <p:nvPr>
            <p:ph type="body" idx="2"/>
          </p:nvPr>
        </p:nvSpPr>
        <p:spPr>
          <a:xfrm>
            <a:off x="990600" y="2895601"/>
            <a:ext cx="3657599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064"/>
              <a:buNone/>
            </a:pPr>
            <a:r>
              <a:rPr lang="en-US" sz="1400" b="1" dirty="0"/>
              <a:t>Parish Admin’s role: </a:t>
            </a:r>
            <a:endParaRPr dirty="0"/>
          </a:p>
          <a:p>
            <a:pPr marL="342900" lvl="0" indent="-22860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Greet and welcome the mom</a:t>
            </a:r>
            <a:endParaRPr dirty="0"/>
          </a:p>
          <a:p>
            <a:pPr marL="342900" lvl="0" indent="-22860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Complete simple intake form</a:t>
            </a:r>
            <a:endParaRPr dirty="0"/>
          </a:p>
          <a:p>
            <a:pPr marL="342900" lvl="0" indent="-22860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Contact the Gabriel Project so the mom can receive an Angel. </a:t>
            </a:r>
            <a:endParaRPr dirty="0"/>
          </a:p>
          <a:p>
            <a:pPr marL="342900" lvl="0" indent="-161036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None/>
            </a:pPr>
            <a:endParaRPr sz="1400" dirty="0"/>
          </a:p>
          <a:p>
            <a:pPr marL="114300" lvl="0" indent="0" algn="l" rtl="0"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400" b="1" dirty="0"/>
              <a:t>Pro-Life Leaders role:</a:t>
            </a:r>
            <a:endParaRPr dirty="0"/>
          </a:p>
          <a:p>
            <a:pPr marL="342900" lvl="0" indent="-22860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Establish a group of volunteers who are able to respond to the requests from the Angel to help the mom in need</a:t>
            </a:r>
            <a:endParaRPr dirty="0"/>
          </a:p>
          <a:p>
            <a:pPr marL="342900" lvl="0" indent="-22860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Be the point or contact between the GP Angel and the Parish Volunteers</a:t>
            </a:r>
            <a:endParaRPr sz="1400" dirty="0"/>
          </a:p>
          <a:p>
            <a:pPr marL="114300" lvl="0" indent="0" algn="l" rtl="0">
              <a:spcBef>
                <a:spcPts val="280"/>
              </a:spcBef>
              <a:spcAft>
                <a:spcPts val="0"/>
              </a:spcAft>
              <a:buSzPts val="1064"/>
              <a:buNone/>
            </a:pPr>
            <a:endParaRPr sz="1400" dirty="0"/>
          </a:p>
          <a:p>
            <a:pPr marL="457200" lvl="0" indent="-275336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None/>
            </a:pPr>
            <a:endParaRPr sz="1400" dirty="0"/>
          </a:p>
        </p:txBody>
      </p:sp>
      <p:sp>
        <p:nvSpPr>
          <p:cNvPr id="286" name="Google Shape;286;p16"/>
          <p:cNvSpPr txBox="1">
            <a:spLocks noGrp="1"/>
          </p:cNvSpPr>
          <p:nvPr>
            <p:ph type="body" idx="3"/>
          </p:nvPr>
        </p:nvSpPr>
        <p:spPr>
          <a:xfrm>
            <a:off x="5011837" y="2133600"/>
            <a:ext cx="3055717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Steps</a:t>
            </a:r>
            <a:endParaRPr sz="2000"/>
          </a:p>
        </p:txBody>
      </p:sp>
      <p:sp>
        <p:nvSpPr>
          <p:cNvPr id="287" name="Google Shape;287;p16"/>
          <p:cNvSpPr txBox="1">
            <a:spLocks noGrp="1"/>
          </p:cNvSpPr>
          <p:nvPr>
            <p:ph type="body" idx="4"/>
          </p:nvPr>
        </p:nvSpPr>
        <p:spPr>
          <a:xfrm>
            <a:off x="4645152" y="2667000"/>
            <a:ext cx="3813048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l" rtl="0">
              <a:spcBef>
                <a:spcPts val="0"/>
              </a:spcBef>
              <a:spcAft>
                <a:spcPts val="0"/>
              </a:spcAft>
              <a:buSzPts val="1216"/>
              <a:buNone/>
            </a:pPr>
            <a:r>
              <a:rPr lang="en-US" sz="1600" dirty="0"/>
              <a:t>. </a:t>
            </a:r>
            <a:endParaRPr sz="1600" dirty="0"/>
          </a:p>
          <a:p>
            <a:pPr marL="342900" lvl="0" indent="-27432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dirty="0"/>
              <a:t>Calls or walk-ins: </a:t>
            </a:r>
            <a:r>
              <a:rPr lang="en-US" sz="1400" b="1" i="1" dirty="0"/>
              <a:t>Parish Admin welcomes mom and records contact information and/or urgent needs</a:t>
            </a:r>
            <a:endParaRPr dirty="0"/>
          </a:p>
          <a:p>
            <a:pPr marL="479045" lvl="0" indent="-342900" algn="l" rtl="0">
              <a:spcBef>
                <a:spcPts val="280"/>
              </a:spcBef>
              <a:spcAft>
                <a:spcPts val="0"/>
              </a:spcAft>
              <a:buSzPts val="1064"/>
              <a:buFont typeface="+mj-lt"/>
              <a:buAutoNum type="arabicPeriod"/>
            </a:pPr>
            <a:endParaRPr sz="1400" dirty="0"/>
          </a:p>
          <a:p>
            <a:pPr marL="342900" lvl="0" indent="-27432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b="1" i="1" dirty="0"/>
              <a:t>Parish Admin calls the Gabriel Project  </a:t>
            </a:r>
            <a:r>
              <a:rPr lang="en-US" sz="1400" dirty="0"/>
              <a:t>and </a:t>
            </a:r>
            <a:r>
              <a:rPr lang="en-US" sz="1400" dirty="0" smtClean="0"/>
              <a:t>shares the </a:t>
            </a:r>
            <a:r>
              <a:rPr lang="en-US" sz="1400" dirty="0"/>
              <a:t>mom’s information </a:t>
            </a:r>
            <a:r>
              <a:rPr lang="en-US" sz="1400" dirty="0" smtClean="0"/>
              <a:t>with them so </a:t>
            </a:r>
            <a:r>
              <a:rPr lang="en-US" sz="1400" dirty="0"/>
              <a:t>they can assign an Angel.</a:t>
            </a:r>
            <a:endParaRPr sz="1400" dirty="0"/>
          </a:p>
          <a:p>
            <a:pPr marL="479044" lvl="0" indent="-342900" algn="l" rtl="0">
              <a:spcBef>
                <a:spcPts val="280"/>
              </a:spcBef>
              <a:spcAft>
                <a:spcPts val="0"/>
              </a:spcAft>
              <a:buSzPts val="1064"/>
              <a:buFont typeface="+mj-lt"/>
              <a:buAutoNum type="arabicPeriod"/>
            </a:pPr>
            <a:endParaRPr sz="1400" dirty="0"/>
          </a:p>
          <a:p>
            <a:pPr marL="342900" lvl="0" indent="-274320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AutoNum type="arabicPeriod"/>
            </a:pPr>
            <a:r>
              <a:rPr lang="en-US" sz="1400" b="1" i="1" dirty="0"/>
              <a:t>The Angel will contact the Pro-Life leader to mobilize her parish volunteer team</a:t>
            </a:r>
            <a:r>
              <a:rPr lang="en-US" sz="1400" dirty="0"/>
              <a:t> to help the mom however possible with needs she has.</a:t>
            </a:r>
            <a:endParaRPr sz="1400" dirty="0"/>
          </a:p>
          <a:p>
            <a:pPr marL="342900" lvl="0" indent="-295656" algn="l" rtl="0">
              <a:spcBef>
                <a:spcPts val="280"/>
              </a:spcBef>
              <a:spcAft>
                <a:spcPts val="0"/>
              </a:spcAft>
              <a:buSzPts val="1400"/>
              <a:buAutoNum type="arabicPeriod"/>
            </a:pPr>
            <a:endParaRPr lang="en-US" sz="1400" b="1" dirty="0" smtClean="0"/>
          </a:p>
          <a:p>
            <a:pPr marL="342900" lvl="0" indent="-295656" algn="l" rtl="0">
              <a:spcBef>
                <a:spcPts val="28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b="1" dirty="0" smtClean="0"/>
              <a:t>Pray </a:t>
            </a:r>
            <a:r>
              <a:rPr lang="en-US" sz="1400" b="1" dirty="0"/>
              <a:t>for the mom and her baby</a:t>
            </a:r>
            <a:endParaRPr sz="1400" b="1" dirty="0"/>
          </a:p>
          <a:p>
            <a:pPr marL="525780" lvl="0" indent="-341376" algn="l" rtl="0">
              <a:spcBef>
                <a:spcPts val="480"/>
              </a:spcBef>
              <a:spcAft>
                <a:spcPts val="0"/>
              </a:spcAft>
              <a:buSzPts val="1824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 dirty="0"/>
              <a:t>How Parishes and their Volunteers Can Help</a:t>
            </a:r>
            <a:endParaRPr sz="3600" dirty="0"/>
          </a:p>
        </p:txBody>
      </p:sp>
      <p:sp>
        <p:nvSpPr>
          <p:cNvPr id="293" name="Google Shape;293;p17"/>
          <p:cNvSpPr txBox="1">
            <a:spLocks noGrp="1"/>
          </p:cNvSpPr>
          <p:nvPr>
            <p:ph type="body" idx="1"/>
          </p:nvPr>
        </p:nvSpPr>
        <p:spPr>
          <a:xfrm>
            <a:off x="648393" y="2129686"/>
            <a:ext cx="7874923" cy="35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/>
              <a:t>Collect/throw a Parish wide shower for: </a:t>
            </a:r>
            <a:endParaRPr sz="1300" dirty="0"/>
          </a:p>
          <a:p>
            <a:pPr marL="400050" lvl="0" indent="-285750" algn="l" rtl="0"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300" b="1" dirty="0"/>
              <a:t>Baby items </a:t>
            </a:r>
            <a:r>
              <a:rPr lang="en-US" sz="1300" dirty="0"/>
              <a:t>– clothes, formula, bottles,  diapers, blankets, cribs, car seats, strollers, bath items etc.</a:t>
            </a:r>
            <a:endParaRPr sz="1300" dirty="0"/>
          </a:p>
          <a:p>
            <a:pPr marL="400050" lvl="0" indent="-285750" algn="l" rtl="0"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300" b="1" dirty="0"/>
              <a:t>Personal care items/clothing for the mom </a:t>
            </a:r>
            <a:r>
              <a:rPr lang="en-US" sz="1300" dirty="0"/>
              <a:t>– shampoo/conditioner, soap, toothpaste/toothbrush, toilet paper, maternity clothes/shoes</a:t>
            </a:r>
            <a:endParaRPr sz="1300" dirty="0"/>
          </a:p>
          <a:p>
            <a:pPr marL="400050" lvl="0" indent="-28575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300" b="1" dirty="0"/>
              <a:t>Gift cards </a:t>
            </a:r>
            <a:r>
              <a:rPr lang="en-US" sz="1300" dirty="0"/>
              <a:t>– Gas and Grocery stores</a:t>
            </a:r>
            <a:endParaRPr sz="1300" dirty="0"/>
          </a:p>
          <a:p>
            <a:pPr marL="114300" lvl="0" indent="0" algn="l" rtl="0"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/>
              <a:t>Collect hand-made items:</a:t>
            </a:r>
            <a:endParaRPr sz="1300" dirty="0"/>
          </a:p>
          <a:p>
            <a:pPr marL="400050" lvl="0" indent="-285750" algn="l" rtl="0"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300" dirty="0"/>
              <a:t>hand-made sewn, crochet or knitted quilts/blankets, baby hats and booties</a:t>
            </a:r>
            <a:endParaRPr sz="1300" dirty="0"/>
          </a:p>
          <a:p>
            <a:pPr marL="114300" lvl="0" indent="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/>
              <a:t>Create an online meal train sign-up when mom gives birth</a:t>
            </a:r>
            <a:endParaRPr sz="1300" dirty="0"/>
          </a:p>
          <a:p>
            <a:pPr marL="114300" lvl="0" indent="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 smtClean="0"/>
              <a:t>Help with childcare for the newborn or other children</a:t>
            </a:r>
          </a:p>
          <a:p>
            <a:pPr marL="400050" indent="-285750">
              <a:lnSpc>
                <a:spcPct val="150000"/>
              </a:lnSpc>
              <a:spcBef>
                <a:spcPts val="280"/>
              </a:spcBef>
              <a:buSzPts val="1064"/>
              <a:buFont typeface="Wingdings" panose="05000000000000000000" pitchFamily="2" charset="2"/>
              <a:buChar char="Ø"/>
            </a:pPr>
            <a:r>
              <a:rPr lang="en-US" sz="1300" dirty="0" smtClean="0"/>
              <a:t>Solicit </a:t>
            </a:r>
            <a:r>
              <a:rPr lang="en-US" sz="1300" dirty="0"/>
              <a:t>students who need volunteer hours to provide </a:t>
            </a:r>
            <a:r>
              <a:rPr lang="en-US" sz="1300" dirty="0" smtClean="0"/>
              <a:t>child-care</a:t>
            </a:r>
          </a:p>
          <a:p>
            <a:pPr marL="114300" lvl="0" indent="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 smtClean="0"/>
              <a:t>Help with transportation</a:t>
            </a:r>
          </a:p>
          <a:p>
            <a:pPr marL="400050" indent="-285750">
              <a:lnSpc>
                <a:spcPct val="150000"/>
              </a:lnSpc>
              <a:spcBef>
                <a:spcPts val="280"/>
              </a:spcBef>
              <a:buSzPts val="1064"/>
              <a:buFont typeface="Wingdings" panose="05000000000000000000" pitchFamily="2" charset="2"/>
              <a:buChar char="Ø"/>
            </a:pPr>
            <a:r>
              <a:rPr lang="en-US" sz="1300" dirty="0" smtClean="0"/>
              <a:t>To Doctor appointments, the pregnancy center, etc.</a:t>
            </a:r>
            <a:endParaRPr sz="1300" dirty="0"/>
          </a:p>
          <a:p>
            <a:pPr marL="114300" lvl="0" indent="0" algn="l" rtl="0">
              <a:spcBef>
                <a:spcPts val="280"/>
              </a:spcBef>
              <a:spcAft>
                <a:spcPts val="0"/>
              </a:spcAft>
              <a:buSzPts val="1064"/>
              <a:buNone/>
            </a:pPr>
            <a:r>
              <a:rPr lang="en-US" sz="1300" b="1" dirty="0"/>
              <a:t>Invite mom </a:t>
            </a:r>
            <a:r>
              <a:rPr lang="en-US" sz="1300" b="1" dirty="0" smtClean="0"/>
              <a:t>to connect with the Parish community:</a:t>
            </a:r>
            <a:endParaRPr sz="1300" dirty="0"/>
          </a:p>
          <a:p>
            <a:pPr marL="400050" lvl="0" indent="-285750" algn="l" rtl="0"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300" dirty="0"/>
              <a:t>moms group, support group, prayer group, Mass, adoration, social event</a:t>
            </a:r>
            <a:endParaRPr sz="1300"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600" b="1" dirty="0"/>
              <a:t>PRAY for these women and their babies</a:t>
            </a:r>
            <a:endParaRPr sz="1600" b="1" dirty="0"/>
          </a:p>
          <a:p>
            <a:pPr marL="457200" lvl="0" indent="-275336" algn="l" rtl="0">
              <a:spcBef>
                <a:spcPts val="280"/>
              </a:spcBef>
              <a:spcAft>
                <a:spcPts val="0"/>
              </a:spcAft>
              <a:buSzPts val="1064"/>
              <a:buFont typeface="Arial"/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US" sz="3600"/>
              <a:t>The Intake Form</a:t>
            </a:r>
            <a:endParaRPr sz="3600"/>
          </a:p>
        </p:txBody>
      </p:sp>
      <p:sp>
        <p:nvSpPr>
          <p:cNvPr id="299" name="Google Shape;299;p18"/>
          <p:cNvSpPr txBox="1">
            <a:spLocks noGrp="1"/>
          </p:cNvSpPr>
          <p:nvPr>
            <p:ph type="body" idx="1"/>
          </p:nvPr>
        </p:nvSpPr>
        <p:spPr>
          <a:xfrm>
            <a:off x="1043500" y="1752600"/>
            <a:ext cx="6777300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The Parish Admin will fill out a simple “Intake” form that the Archdiocese provides.</a:t>
            </a:r>
            <a:endParaRPr/>
          </a:p>
          <a:p>
            <a:pPr marL="6858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</a:pPr>
            <a:endParaRPr sz="2000"/>
          </a:p>
          <a:p>
            <a:pPr marL="6858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Contents of Intake Form:</a:t>
            </a:r>
            <a:endParaRPr/>
          </a:p>
          <a:p>
            <a:pPr marL="6858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</a:pPr>
            <a:r>
              <a:rPr lang="en-US" sz="1600"/>
              <a:t>Basic Client Information:</a:t>
            </a:r>
            <a:endParaRPr/>
          </a:p>
          <a:p>
            <a:pPr marL="342900" lvl="0" indent="-27432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400"/>
              <a:t>Name, date, phone and/or email, parishioner/connection to parish</a:t>
            </a:r>
            <a:endParaRPr sz="1400"/>
          </a:p>
          <a:p>
            <a:pPr marL="342900" lvl="0" indent="-295656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400"/>
              <a:buChar char="⮚"/>
            </a:pPr>
            <a:r>
              <a:rPr lang="en-US" sz="1400"/>
              <a:t>Try to assess any urgent needs, especially around safety.</a:t>
            </a:r>
            <a:endParaRPr sz="1400"/>
          </a:p>
          <a:p>
            <a:pPr marL="68580" lvl="0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</a:pPr>
            <a:endParaRPr sz="1400"/>
          </a:p>
          <a:p>
            <a:pPr marL="6858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</a:pPr>
            <a:r>
              <a:rPr lang="en-US" sz="1600"/>
              <a:t>Communicate:</a:t>
            </a:r>
            <a:endParaRPr sz="1400"/>
          </a:p>
          <a:p>
            <a:pPr marL="342900" lvl="0" indent="-27432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400"/>
              <a:t>Explain that your parish has a group of people who want to help her.  Is it ok if you share her contact with (name of your Parish Coordinator)?</a:t>
            </a:r>
            <a:endParaRPr sz="1400"/>
          </a:p>
          <a:p>
            <a:pPr marL="342900" lvl="0" indent="-27432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064"/>
              <a:buFont typeface="Noto Sans Symbols"/>
              <a:buChar char="⮚"/>
            </a:pPr>
            <a:r>
              <a:rPr lang="en-US" sz="1400" i="1"/>
              <a:t>Have crisis numbers available if you sense abuse or highly stressed/suicidal clients.  Be aware of the Abortion Pill Reversal Hotline.</a:t>
            </a:r>
            <a:endParaRPr/>
          </a:p>
          <a:p>
            <a:pPr marL="68580" lvl="0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/>
              <a:t>Needs of moms in Distress	</a:t>
            </a:r>
            <a:endParaRPr/>
          </a:p>
        </p:txBody>
      </p:sp>
      <p:sp>
        <p:nvSpPr>
          <p:cNvPr id="305" name="Google Shape;305;p19"/>
          <p:cNvSpPr txBox="1">
            <a:spLocks noGrp="1"/>
          </p:cNvSpPr>
          <p:nvPr>
            <p:ph type="body" idx="1"/>
          </p:nvPr>
        </p:nvSpPr>
        <p:spPr>
          <a:xfrm>
            <a:off x="1043492" y="1981200"/>
            <a:ext cx="7033708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7"/>
              <a:buNone/>
            </a:pPr>
            <a:r>
              <a:rPr lang="en-US" sz="1615" i="1">
                <a:solidFill>
                  <a:srgbClr val="FF0000"/>
                </a:solidFill>
              </a:rPr>
              <a:t>They don’t care how much you know, until they know how much you care.</a:t>
            </a:r>
            <a:endParaRPr sz="1615" i="1">
              <a:solidFill>
                <a:srgbClr val="FF0000"/>
              </a:solidFill>
            </a:endParaRPr>
          </a:p>
          <a:p>
            <a:pPr marL="6858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7"/>
              <a:buNone/>
            </a:pPr>
            <a:endParaRPr sz="1615" i="1">
              <a:solidFill>
                <a:srgbClr val="FF0000"/>
              </a:solidFill>
            </a:endParaRPr>
          </a:p>
          <a:p>
            <a:pPr marL="6858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7"/>
              <a:buNone/>
            </a:pPr>
            <a:r>
              <a:rPr lang="en-US" sz="1615" i="1">
                <a:solidFill>
                  <a:srgbClr val="FF0000"/>
                </a:solidFill>
              </a:rPr>
              <a:t>Remember, it has likely taken them much courage &amp; humility to contact the Church for help.</a:t>
            </a:r>
            <a:endParaRPr sz="1615" i="1">
              <a:solidFill>
                <a:srgbClr val="FF0000"/>
              </a:solidFill>
            </a:endParaRPr>
          </a:p>
          <a:p>
            <a:pPr marL="68580" lvl="0" indent="0" algn="ctr" rtl="0">
              <a:lnSpc>
                <a:spcPct val="80000"/>
              </a:lnSpc>
              <a:spcBef>
                <a:spcPts val="237"/>
              </a:spcBef>
              <a:spcAft>
                <a:spcPts val="0"/>
              </a:spcAft>
              <a:buSzPts val="902"/>
              <a:buNone/>
            </a:pPr>
            <a:endParaRPr sz="1187" i="1">
              <a:solidFill>
                <a:srgbClr val="FF0000"/>
              </a:solidFill>
            </a:endParaRPr>
          </a:p>
          <a:p>
            <a:pPr marL="68580" lvl="0" indent="0" algn="l" rtl="0">
              <a:lnSpc>
                <a:spcPct val="80000"/>
              </a:lnSpc>
              <a:spcBef>
                <a:spcPts val="209"/>
              </a:spcBef>
              <a:spcAft>
                <a:spcPts val="0"/>
              </a:spcAft>
              <a:buSzPts val="794"/>
              <a:buNone/>
            </a:pPr>
            <a:endParaRPr sz="1045"/>
          </a:p>
          <a:p>
            <a:pPr marL="0" lvl="0" indent="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None/>
            </a:pPr>
            <a:r>
              <a:rPr lang="en-US" sz="1377"/>
              <a:t>.</a:t>
            </a:r>
            <a:endParaRPr/>
          </a:p>
          <a:p>
            <a:pPr marL="68580" lvl="0" indent="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None/>
            </a:pPr>
            <a:endParaRPr sz="1377"/>
          </a:p>
          <a:p>
            <a:pPr marL="342900" lvl="0" indent="-27432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Char char="•"/>
            </a:pPr>
            <a:r>
              <a:rPr lang="en-US" sz="1377"/>
              <a:t>The need to be accepted as a person of worth and dignity, regardless of personal    weaknesses such as unhealthy relationships.</a:t>
            </a:r>
            <a:endParaRPr/>
          </a:p>
          <a:p>
            <a:pPr marL="342900" lvl="0" indent="-207865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None/>
            </a:pPr>
            <a:endParaRPr sz="1377"/>
          </a:p>
          <a:p>
            <a:pPr marL="342900" lvl="0" indent="-274319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Char char="•"/>
            </a:pPr>
            <a:r>
              <a:rPr lang="en-US" sz="1377"/>
              <a:t>The need for a sympathetic understanding of, and response to, the feelings expressed.</a:t>
            </a:r>
            <a:endParaRPr/>
          </a:p>
          <a:p>
            <a:pPr marL="342900" lvl="0" indent="-207865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None/>
            </a:pPr>
            <a:endParaRPr sz="1377"/>
          </a:p>
          <a:p>
            <a:pPr marL="342900" lvl="0" indent="-27432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Char char="•"/>
            </a:pPr>
            <a:r>
              <a:rPr lang="en-US" sz="1377"/>
              <a:t>The need to be neither judged nor condemned for the difficulty in which the mother finds herself.</a:t>
            </a:r>
            <a:endParaRPr/>
          </a:p>
          <a:p>
            <a:pPr marL="342900" lvl="0" indent="-207865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None/>
            </a:pPr>
            <a:endParaRPr sz="1377"/>
          </a:p>
          <a:p>
            <a:pPr marL="342900" lvl="0" indent="-274319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SzPts val="1047"/>
              <a:buFont typeface="Arial"/>
              <a:buChar char="•"/>
            </a:pPr>
            <a:r>
              <a:rPr lang="en-US" sz="1377"/>
              <a:t>The need to keep </a:t>
            </a:r>
            <a:r>
              <a:rPr lang="en-US" sz="1377" b="1" i="1"/>
              <a:t>confidential</a:t>
            </a:r>
            <a:r>
              <a:rPr lang="en-US" sz="1377"/>
              <a:t> information as private as possible. She does not want to exchange her reputation for the help which she will receive.</a:t>
            </a:r>
            <a:endParaRPr/>
          </a:p>
          <a:p>
            <a:pPr marL="342900" lvl="0" indent="-223888" algn="l" rtl="0">
              <a:lnSpc>
                <a:spcPct val="80000"/>
              </a:lnSpc>
              <a:spcBef>
                <a:spcPts val="209"/>
              </a:spcBef>
              <a:spcAft>
                <a:spcPts val="0"/>
              </a:spcAft>
              <a:buSzPts val="794"/>
              <a:buFont typeface="Arial"/>
              <a:buNone/>
            </a:pPr>
            <a:endParaRPr sz="104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0"/>
          <p:cNvSpPr txBox="1">
            <a:spLocks noGrp="1"/>
          </p:cNvSpPr>
          <p:nvPr>
            <p:ph type="title"/>
          </p:nvPr>
        </p:nvSpPr>
        <p:spPr>
          <a:xfrm>
            <a:off x="990600" y="1027664"/>
            <a:ext cx="707763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</a:pPr>
            <a:r>
              <a:rPr lang="en-US" sz="2160"/>
              <a:t>Tips for Helping a Mom in Need</a:t>
            </a:r>
            <a:br>
              <a:rPr lang="en-US" sz="2160"/>
            </a:br>
            <a:r>
              <a:rPr lang="en-US" sz="1979"/>
              <a:t>Non-Verbal Communication</a:t>
            </a:r>
            <a:endParaRPr sz="2160"/>
          </a:p>
        </p:txBody>
      </p:sp>
      <p:sp>
        <p:nvSpPr>
          <p:cNvPr id="311" name="Google Shape;311;p20"/>
          <p:cNvSpPr txBox="1">
            <a:spLocks noGrp="1"/>
          </p:cNvSpPr>
          <p:nvPr>
            <p:ph type="body" idx="1"/>
          </p:nvPr>
        </p:nvSpPr>
        <p:spPr>
          <a:xfrm>
            <a:off x="1143000" y="1752600"/>
            <a:ext cx="6777317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4319" algn="l" rtl="0">
              <a:spcBef>
                <a:spcPts val="0"/>
              </a:spcBef>
              <a:spcAft>
                <a:spcPts val="0"/>
              </a:spcAft>
              <a:buSzPts val="1672"/>
              <a:buFont typeface="Arial"/>
              <a:buChar char="•"/>
            </a:pPr>
            <a:r>
              <a:rPr lang="en-US" sz="2200" dirty="0"/>
              <a:t>Display an open and welcoming body posture </a:t>
            </a:r>
            <a:endParaRPr dirty="0"/>
          </a:p>
          <a:p>
            <a:pPr marL="640080" lvl="1" indent="-216408" algn="l" rtl="0">
              <a:spcBef>
                <a:spcPts val="240"/>
              </a:spcBef>
              <a:spcAft>
                <a:spcPts val="0"/>
              </a:spcAft>
              <a:buSzPts val="912"/>
              <a:buFont typeface="Arial"/>
              <a:buNone/>
            </a:pPr>
            <a:endParaRPr sz="1200" dirty="0"/>
          </a:p>
          <a:p>
            <a:pPr marL="342900" lvl="0" indent="-274319" algn="l" rtl="0">
              <a:spcBef>
                <a:spcPts val="440"/>
              </a:spcBef>
              <a:spcAft>
                <a:spcPts val="0"/>
              </a:spcAft>
              <a:buSzPts val="1672"/>
              <a:buFont typeface="Arial"/>
              <a:buChar char="•"/>
            </a:pPr>
            <a:r>
              <a:rPr lang="en-US" sz="2200" dirty="0"/>
              <a:t>If possible, give the woman your undivided attention</a:t>
            </a:r>
            <a:endParaRPr dirty="0"/>
          </a:p>
          <a:p>
            <a:pPr marL="640080" lvl="1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Noto Sans Symbols"/>
              <a:buChar char="⮚"/>
            </a:pPr>
            <a:r>
              <a:rPr lang="en-US" sz="1800" dirty="0"/>
              <a:t>We understand you have a job to do but giving her the gift of your time shows your compassion</a:t>
            </a:r>
            <a:endParaRPr sz="1800" dirty="0"/>
          </a:p>
          <a:p>
            <a:pPr marL="640080" lvl="1" indent="-301752" algn="l" rtl="0">
              <a:spcBef>
                <a:spcPts val="360"/>
              </a:spcBef>
              <a:spcAft>
                <a:spcPts val="0"/>
              </a:spcAft>
              <a:buSzPts val="1800"/>
              <a:buChar char="⮚"/>
            </a:pPr>
            <a:r>
              <a:rPr lang="en-US" sz="1800" dirty="0"/>
              <a:t>We know you have much experience in speaking with people who are distressed!</a:t>
            </a:r>
            <a:endParaRPr sz="1800" dirty="0"/>
          </a:p>
          <a:p>
            <a:pPr marL="365760" lvl="1" indent="0" algn="l" rtl="0">
              <a:spcBef>
                <a:spcPts val="360"/>
              </a:spcBef>
              <a:spcAft>
                <a:spcPts val="0"/>
              </a:spcAft>
              <a:buSzPts val="1368"/>
              <a:buNone/>
            </a:pPr>
            <a:endParaRPr sz="1800" dirty="0"/>
          </a:p>
          <a:p>
            <a:pPr marL="342900" lvl="0" indent="-274319" algn="l" rtl="0">
              <a:spcBef>
                <a:spcPts val="440"/>
              </a:spcBef>
              <a:spcAft>
                <a:spcPts val="0"/>
              </a:spcAft>
              <a:buSzPts val="1672"/>
              <a:buFont typeface="Arial"/>
              <a:buChar char="•"/>
            </a:pPr>
            <a:r>
              <a:rPr lang="en-US" sz="2200" dirty="0"/>
              <a:t>Use neutral facial expressions </a:t>
            </a:r>
            <a:endParaRPr sz="2200" dirty="0"/>
          </a:p>
          <a:p>
            <a:pPr marL="640080" lvl="1" indent="-274320" algn="l" rtl="0">
              <a:spcBef>
                <a:spcPts val="360"/>
              </a:spcBef>
              <a:spcAft>
                <a:spcPts val="0"/>
              </a:spcAft>
              <a:buSzPts val="1368"/>
              <a:buFont typeface="Noto Sans Symbols"/>
              <a:buChar char="⮚"/>
            </a:pPr>
            <a:r>
              <a:rPr lang="en-US" sz="1800" dirty="0"/>
              <a:t>don’t show shock, disbelief, disgust.</a:t>
            </a:r>
            <a:endParaRPr sz="1800" dirty="0"/>
          </a:p>
          <a:p>
            <a:pPr marL="342900" lvl="0" indent="-158496" algn="l" rtl="0">
              <a:spcBef>
                <a:spcPts val="480"/>
              </a:spcBef>
              <a:spcAft>
                <a:spcPts val="0"/>
              </a:spcAft>
              <a:buSzPts val="1824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Custom 10">
      <a:dk1>
        <a:srgbClr val="FFFFFF"/>
      </a:dk1>
      <a:lt1>
        <a:srgbClr val="FFFFFF"/>
      </a:lt1>
      <a:dk2>
        <a:srgbClr val="171101"/>
      </a:dk2>
      <a:lt2>
        <a:srgbClr val="05E0DB"/>
      </a:lt2>
      <a:accent1>
        <a:srgbClr val="05E0DB"/>
      </a:accent1>
      <a:accent2>
        <a:srgbClr val="F5C04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1196</Words>
  <Application>Microsoft Office PowerPoint</Application>
  <PresentationFormat>On-screen Show (4:3)</PresentationFormat>
  <Paragraphs>159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Wingdings</vt:lpstr>
      <vt:lpstr>Austin</vt:lpstr>
      <vt:lpstr>Walking with Moms Parish Training</vt:lpstr>
      <vt:lpstr>What is the Gabriel Project?</vt:lpstr>
      <vt:lpstr>A Walking with Moms Parish Needs:</vt:lpstr>
      <vt:lpstr>Walking with Moms in Rural Parishes</vt:lpstr>
      <vt:lpstr>Walking with Moms in Metro-Area Parishes</vt:lpstr>
      <vt:lpstr>How Parishes and their Volunteers Can Help</vt:lpstr>
      <vt:lpstr>The Intake Form</vt:lpstr>
      <vt:lpstr>Needs of moms in Distress </vt:lpstr>
      <vt:lpstr>Tips for Helping a Mom in Need Non-Verbal Communication</vt:lpstr>
      <vt:lpstr>Best Responses</vt:lpstr>
      <vt:lpstr>Responses to Avoid </vt:lpstr>
      <vt:lpstr>Goals vs Desires We work towards our goals, which we have control over.  We pray about our desires, which we have no control over, and leave them in God’s hands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Moms Parish Training</dc:title>
  <dc:creator>Melissa Joerger</dc:creator>
  <cp:lastModifiedBy>Melissa Joerger</cp:lastModifiedBy>
  <cp:revision>6</cp:revision>
  <dcterms:modified xsi:type="dcterms:W3CDTF">2021-02-25T17:00:37Z</dcterms:modified>
</cp:coreProperties>
</file>